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  <p:sldId id="264" r:id="rId3"/>
    <p:sldId id="268" r:id="rId4"/>
    <p:sldId id="273" r:id="rId5"/>
    <p:sldId id="27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12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6C06386-6845-44F2-8209-E12BCF258F88}" type="datetimeFigureOut">
              <a:rPr lang="en-US" smtClean="0"/>
              <a:pPr/>
              <a:t>02/06/17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novonordisk.ca/content/dam/Canada/AFFILIATE/www-novonordisk-ca/OurProducts/PDF/Zonovate_PM_English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/>
          <a:lstStyle/>
          <a:p>
            <a:pPr algn="ctr"/>
            <a:r>
              <a:rPr lang="en-US" dirty="0" err="1"/>
              <a:t>Turoctocog</a:t>
            </a:r>
            <a:r>
              <a:rPr lang="en-US" dirty="0"/>
              <a:t> </a:t>
            </a:r>
            <a:r>
              <a:rPr lang="en-US" dirty="0" err="1"/>
              <a:t>alfa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en-IN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924944"/>
            <a:ext cx="7004224" cy="3024336"/>
          </a:xfrm>
        </p:spPr>
        <p:txBody>
          <a:bodyPr>
            <a:normAutofit/>
          </a:bodyPr>
          <a:lstStyle/>
          <a:p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7854696" cy="5544616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Description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: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Turoctocog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alfa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is a recombinant factor VIII (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rFVIII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) with a truncated B-domain made from the sequence coding for 10 amino acids from the N-terminus and 11 amino acids from the C-terminus of the naturally occurring B-domain. 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Turoctocog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alfa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is produced in Chinese hamster ovary (CHO) cells without addition of any human- or animal-derived materials. During secretion, some 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rFVIII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molecules are cleaved at the C-terminal of the heavy chain (HC) at amino acid 720, and a monoclonal antibody binding C-terminal to this position is used in the purification process allowing isolation of the intact 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rFVIII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. It was first launched in Germany in January 2014 and has been approved in the US, EU and Japan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endParaRPr lang="en-US" sz="1800" dirty="0" smtClean="0">
              <a:solidFill>
                <a:srgbClr val="2F2B20"/>
              </a:solidFill>
              <a:latin typeface="Times New Roman"/>
              <a:cs typeface="Times New Roman"/>
            </a:endParaRPr>
          </a:p>
          <a:p>
            <a:r>
              <a:rPr lang="en-US" sz="2400" b="1" dirty="0" smtClean="0">
                <a:solidFill>
                  <a:srgbClr val="2F2B20"/>
                </a:solidFill>
                <a:latin typeface="Times New Roman"/>
                <a:cs typeface="Times New Roman"/>
              </a:rPr>
              <a:t>Indication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:</a:t>
            </a:r>
          </a:p>
          <a:p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In the safety and efficacy trial for prevention and treatment of bleeds, in hemophilia patients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endParaRPr lang="en-US" sz="1800" dirty="0" smtClean="0">
              <a:solidFill>
                <a:srgbClr val="2F2B2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980728"/>
            <a:ext cx="7772400" cy="5522386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Brands </a:t>
            </a:r>
            <a:r>
              <a:rPr lang="en-US" sz="18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: 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Zonovate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endParaRPr lang="en-US" sz="1800" dirty="0" smtClean="0">
              <a:solidFill>
                <a:srgbClr val="2F2B20"/>
              </a:solidFill>
              <a:latin typeface="Times New Roman"/>
              <a:cs typeface="Times New Roman"/>
            </a:endParaRPr>
          </a:p>
          <a:p>
            <a:pPr>
              <a:buClrTx/>
            </a:pP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Company 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: 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Novo Nordisk Canada 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Inc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endParaRPr lang="en-US" sz="1800" dirty="0" smtClean="0">
              <a:solidFill>
                <a:srgbClr val="2F2B20"/>
              </a:solidFill>
              <a:latin typeface="Times New Roman"/>
              <a:cs typeface="Times New Roman"/>
            </a:endParaRPr>
          </a:p>
          <a:p>
            <a:pPr>
              <a:buClrTx/>
            </a:pP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Description 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: 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It is a recombinant factor VIII (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rFVIII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) with a truncated B-domain made from the sequence coding for 10 amino acids from the N-terminus and 11 amino acids from the C-terminus of the naturally occurring B-domain. It s produced in Chinese hamster ovary (CHO) cells without addition of any human- or animal-derived materials. During secretion, some 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rFVIII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molecules are cleaved at the C-terminal of the heavy chain (HC) at amino acid 720, and a monoclonal antibody binding C-terminal to this position is used in the purification process allowing isolation of the intact </a:t>
            </a:r>
            <a:r>
              <a:rPr lang="en-US" sz="1800" dirty="0" err="1">
                <a:solidFill>
                  <a:srgbClr val="2F2B20"/>
                </a:solidFill>
                <a:latin typeface="Times New Roman"/>
                <a:cs typeface="Times New Roman"/>
              </a:rPr>
              <a:t>rFVIII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. It was first launched in Germany in January 2014 and has been approved in the US, EU and Japan.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endParaRPr lang="en-US" sz="1800" dirty="0" smtClean="0">
              <a:solidFill>
                <a:srgbClr val="2F2B20"/>
              </a:solidFill>
              <a:latin typeface="Times New Roman"/>
              <a:cs typeface="Times New Roman"/>
            </a:endParaRPr>
          </a:p>
          <a:p>
            <a:pPr>
              <a:buClrTx/>
            </a:pP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Used 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for/Prescribed for : 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Treatment and control of bleeding episodes; Perioperative management; Routine prophylaxis to prevent or reduce the frequency of bleeding episodes.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endParaRPr lang="en-US" sz="1800" dirty="0" smtClean="0">
              <a:solidFill>
                <a:srgbClr val="2F2B20"/>
              </a:solidFill>
              <a:latin typeface="Times New Roman"/>
              <a:cs typeface="Times New Roman"/>
            </a:endParaRPr>
          </a:p>
          <a:p>
            <a:pPr>
              <a:buClrTx/>
            </a:pP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Form 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: 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sterile, non-pyrogenic, white or slightly yellow powder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endParaRPr lang="en-US" sz="1800" dirty="0" smtClean="0">
              <a:solidFill>
                <a:srgbClr val="2F2B20"/>
              </a:solidFill>
              <a:latin typeface="Times New Roman"/>
              <a:cs typeface="Times New Roman"/>
            </a:endParaRPr>
          </a:p>
          <a:p>
            <a:pPr>
              <a:buClrTx/>
            </a:pP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Route of administration : 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Intravenous</a:t>
            </a:r>
            <a:r>
              <a:rPr lang="en-US" sz="1800" dirty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endParaRPr lang="en-US" sz="1800" dirty="0" smtClean="0">
              <a:solidFill>
                <a:srgbClr val="2F2B2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7653630" cy="35983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Dosage :</a:t>
            </a:r>
            <a:r>
              <a:rPr lang="en-US" sz="1600" dirty="0" smtClean="0">
                <a:solidFill>
                  <a:srgbClr val="2F2B20"/>
                </a:solidFill>
                <a:latin typeface="Times New Roman"/>
                <a:cs typeface="Times New Roman"/>
              </a:rPr>
              <a:t/>
            </a:r>
            <a:br>
              <a:rPr lang="en-US" sz="1600" dirty="0" smtClean="0">
                <a:solidFill>
                  <a:srgbClr val="2F2B20"/>
                </a:solidFill>
                <a:latin typeface="Times New Roman"/>
                <a:cs typeface="Times New Roman"/>
              </a:rPr>
            </a:br>
            <a:r>
              <a:rPr lang="en-US" sz="1600" b="1" dirty="0" smtClean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2F2B20"/>
                </a:solidFill>
              </a:rPr>
              <a:t>in minor Degree of Hemorrhage 20-40 IU/dl required. Repeat every 12 to 24 hours, at least 1 day, until the bleeding episode as indicated by pain is resolved or healing is achieved. In major Life threatening hemorrhages 60-100 IU/dl required with repeated injection every 8 to 24 hours until threat is resolved </a:t>
            </a:r>
            <a:r>
              <a:rPr lang="en-US" sz="1600" dirty="0" smtClean="0">
                <a:solidFill>
                  <a:srgbClr val="2F2B20"/>
                </a:solidFill>
              </a:rPr>
              <a:t/>
            </a:r>
            <a:br>
              <a:rPr lang="en-US" sz="1600" dirty="0" smtClean="0">
                <a:solidFill>
                  <a:srgbClr val="2F2B20"/>
                </a:solidFill>
              </a:rPr>
            </a:b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Contraindication 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: </a:t>
            </a:r>
            <a:r>
              <a:rPr lang="en-US" sz="1600" dirty="0" smtClean="0">
                <a:solidFill>
                  <a:srgbClr val="2F2B20"/>
                </a:solidFill>
                <a:latin typeface="Times New Roman"/>
                <a:cs typeface="Times New Roman"/>
              </a:rPr>
              <a:t/>
            </a:r>
            <a:br>
              <a:rPr lang="en-US" sz="1600" dirty="0" smtClean="0">
                <a:solidFill>
                  <a:srgbClr val="2F2B20"/>
                </a:solidFill>
                <a:latin typeface="Times New Roman"/>
                <a:cs typeface="Times New Roman"/>
              </a:rPr>
            </a:br>
            <a:r>
              <a:rPr lang="en-IN" sz="1600" dirty="0" smtClean="0">
                <a:solidFill>
                  <a:srgbClr val="2F2B20"/>
                </a:solidFill>
                <a:latin typeface="Times New Roman"/>
                <a:cs typeface="Times New Roman"/>
              </a:rPr>
              <a:t> </a:t>
            </a:r>
            <a:r>
              <a:rPr lang="en-IN" sz="1600" dirty="0">
                <a:solidFill>
                  <a:srgbClr val="2F2B20"/>
                </a:solidFill>
              </a:rPr>
              <a:t>Hypersensitivity</a:t>
            </a:r>
            <a:r>
              <a:rPr lang="en-IN" sz="1600" dirty="0">
                <a:solidFill>
                  <a:srgbClr val="2F2B20"/>
                </a:solidFill>
              </a:rPr>
              <a:t> </a:t>
            </a:r>
            <a:r>
              <a:rPr lang="en-IN" sz="1600" b="1" dirty="0" smtClean="0">
                <a:solidFill>
                  <a:srgbClr val="2F2B20"/>
                </a:solidFill>
                <a:latin typeface="Times New Roman"/>
                <a:cs typeface="Times New Roman"/>
              </a:rPr>
              <a:t>.</a:t>
            </a:r>
            <a:br>
              <a:rPr lang="en-IN" sz="1600" b="1" dirty="0" smtClean="0">
                <a:solidFill>
                  <a:srgbClr val="2F2B20"/>
                </a:solidFill>
                <a:latin typeface="Times New Roman"/>
                <a:cs typeface="Times New Roman"/>
              </a:rPr>
            </a:br>
            <a:endParaRPr lang="en-IN" dirty="0">
              <a:solidFill>
                <a:srgbClr val="2F2B2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428868"/>
            <a:ext cx="76200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hlinkClick r:id="rId2"/>
              </a:rPr>
              <a:t>http://www.novonordisk.ca/content/dam/Canada/AFFILIATE/www-novonordisk-ca/OurProducts/PDF/Zonovate_PM_English.pdf</a:t>
            </a:r>
            <a:r>
              <a:rPr lang="en-US" sz="1800" dirty="0"/>
              <a:t> </a:t>
            </a:r>
            <a:endParaRPr lang="en-IN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1476</TotalTime>
  <Words>363</Words>
  <Application>Microsoft Macintosh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Turoctocog alfa  </vt:lpstr>
      <vt:lpstr>PowerPoint Presentation</vt:lpstr>
      <vt:lpstr>PowerPoint Presentation</vt:lpstr>
      <vt:lpstr>Dosage :  in minor Degree of Hemorrhage 20-40 IU/dl required. Repeat every 12 to 24 hours, at least 1 day, until the bleeding episode as indicated by pain is resolved or healing is achieved. In major Life threatening hemorrhages 60-100 IU/dl required with repeated injection every 8 to 24 hours until threat is resolved  Contraindication :   Hypersensitivity . </vt:lpstr>
      <vt:lpstr>References : http://www.novonordisk.ca/content/dam/Canada/AFFILIATE/www-novonordisk-ca/OurProducts/PDF/Zonovate_PM_English.pdf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Lepirudin</dc:title>
  <dc:creator>Lubna</dc:creator>
  <cp:lastModifiedBy>bic2</cp:lastModifiedBy>
  <cp:revision>26</cp:revision>
  <dcterms:created xsi:type="dcterms:W3CDTF">2014-12-29T07:14:40Z</dcterms:created>
  <dcterms:modified xsi:type="dcterms:W3CDTF">2017-06-02T10:18:16Z</dcterms:modified>
</cp:coreProperties>
</file>